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72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71" r:id="rId15"/>
    <p:sldId id="270" r:id="rId16"/>
    <p:sldId id="273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9"/>
    <p:restoredTop sz="96374" autoAdjust="0"/>
  </p:normalViewPr>
  <p:slideViewPr>
    <p:cSldViewPr>
      <p:cViewPr varScale="1">
        <p:scale>
          <a:sx n="72" d="100"/>
          <a:sy n="72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C4F5-5B01-4560-89D4-279EC5BE23F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471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30471"/>
            <a:ext cx="3037840" cy="4643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60B59-CBB5-4193-84FF-6A901B384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62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60D20-A286-445A-8D0E-B6C9064950E0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347E8-4C94-4524-B6A1-5625C61921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93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4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0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	</a:t>
            </a:r>
          </a:p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7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47E8-4C94-4524-B6A1-5625C61921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1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686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66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4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2A3ABD-3705-4FD6-8EAD-A151FF43BD72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FBB3C-1BFD-4187-BD62-936DA994E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4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hyperlink" Target="https://tcert.alsde.edu/Portal/Public/Pages/SearchCerts.aspx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Espanol%20Reconocimiento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33850"/>
          </a:xfrm>
        </p:spPr>
        <p:txBody>
          <a:bodyPr/>
          <a:lstStyle/>
          <a:p>
            <a:r>
              <a:rPr lang="en-US" sz="6600" dirty="0" err="1"/>
              <a:t>Bienvenido</a:t>
            </a:r>
            <a:r>
              <a:rPr lang="en-US" sz="6600" dirty="0"/>
              <a:t> a la </a:t>
            </a:r>
            <a:r>
              <a:rPr lang="en-US" sz="6600" dirty="0" err="1"/>
              <a:t>reunión</a:t>
            </a:r>
            <a:r>
              <a:rPr lang="en-US" sz="6600" dirty="0"/>
              <a:t> </a:t>
            </a:r>
            <a:r>
              <a:rPr lang="en-US" sz="6600" dirty="0" err="1"/>
              <a:t>anual</a:t>
            </a:r>
            <a:r>
              <a:rPr lang="en-US" sz="6600" dirty="0"/>
              <a:t> de padres de </a:t>
            </a:r>
            <a:r>
              <a:rPr lang="en-US" sz="6600" dirty="0" err="1"/>
              <a:t>Título</a:t>
            </a:r>
            <a:r>
              <a:rPr lang="en-US" sz="6600" dirty="0"/>
              <a:t> 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8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  <p:sndAc>
          <p:endSnd/>
        </p:sndAc>
      </p:transition>
    </mc:Choice>
    <mc:Fallback xmlns="">
      <p:transition spd="slow" advClick="0" advTm="8000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s-ES" sz="2800" dirty="0"/>
              <a:t>¿Qué se incluye en el Plan de Participación de Padres y  Familia?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001000" cy="4648200"/>
          </a:xfrm>
        </p:spPr>
        <p:txBody>
          <a:bodyPr>
            <a:normAutofit fontScale="92500" lnSpcReduction="10000"/>
          </a:bodyPr>
          <a:lstStyle/>
          <a:p>
            <a:r>
              <a:rPr lang="es-ES" sz="2200" dirty="0"/>
              <a:t>Este plan habla sobre cómo la escuela implementará los requisitos de participación de padres y familia de la Ley </a:t>
            </a:r>
            <a:r>
              <a:rPr lang="es-ES" sz="2200" dirty="0" err="1"/>
              <a:t>Every</a:t>
            </a:r>
            <a:r>
              <a:rPr lang="es-ES" sz="2200" dirty="0"/>
              <a:t> </a:t>
            </a:r>
            <a:r>
              <a:rPr lang="es-ES" sz="2200" dirty="0" err="1"/>
              <a:t>Child</a:t>
            </a:r>
            <a:r>
              <a:rPr lang="es-ES" sz="2200" dirty="0"/>
              <a:t> </a:t>
            </a:r>
            <a:r>
              <a:rPr lang="es-ES" sz="2200" dirty="0" err="1"/>
              <a:t>Succeeds</a:t>
            </a:r>
            <a:r>
              <a:rPr lang="es-ES" sz="2200" dirty="0"/>
              <a:t> de 2015.</a:t>
            </a:r>
          </a:p>
          <a:p>
            <a:r>
              <a:rPr lang="es-ES" sz="2200" dirty="0"/>
              <a:t>   Los componentes incluyen ...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Cómo los padres pueden participar en la toma de decisiones y las actividades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Cómo se utilizan los fondos de participación de los padres y la familia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Cómo se proporcionará información y capacitación a los padres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Cómo la escuela desarrollará la capacidad de los padres y el personal para lograr una fuerte participación de padres y la familia a través de estrategias "basadas en evidencia"</a:t>
            </a:r>
            <a:endParaRPr lang="en-US" sz="1800" dirty="0"/>
          </a:p>
          <a:p>
            <a:r>
              <a:rPr lang="es-ES" sz="2200" dirty="0"/>
              <a:t>Ustedes, como padres de Título I, tienen derecho a participar en el desarrollo del Plan de Participación de Padres y Familias de su escuela.</a:t>
            </a:r>
            <a:endParaRPr lang="en-US" sz="2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1000">
        <p:random/>
      </p:transition>
    </mc:Choice>
    <mc:Fallback xmlns="">
      <p:transition spd="slow" advClick="0" advTm="5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943600" cy="1143000"/>
          </a:xfrm>
        </p:spPr>
        <p:txBody>
          <a:bodyPr/>
          <a:lstStyle/>
          <a:p>
            <a:r>
              <a:rPr lang="es-ES" sz="2800" dirty="0"/>
              <a:t>¿Qué es el Pacto entre la escuela y los padres?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01000" cy="4343401"/>
          </a:xfrm>
        </p:spPr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es-ES" sz="2200" dirty="0"/>
              <a:t>El pacto es un compromiso de la escuela, los padres y el estudiante de compartir la responsabilidad de mejorar el rendimiento académico.</a:t>
            </a:r>
          </a:p>
          <a:p>
            <a:pPr marL="0">
              <a:spcBef>
                <a:spcPts val="0"/>
              </a:spcBef>
            </a:pPr>
            <a:endParaRPr lang="es-ES" sz="2200" dirty="0"/>
          </a:p>
          <a:p>
            <a:pPr marL="0">
              <a:spcBef>
                <a:spcPts val="0"/>
              </a:spcBef>
            </a:pPr>
            <a:r>
              <a:rPr lang="es-ES" sz="2200" dirty="0"/>
              <a:t>Ustedes, como padres de Título I, tienen derecho a participar en el desarrollo del Pacto entre la escuela y los padres.</a:t>
            </a:r>
          </a:p>
          <a:p>
            <a:pPr marL="0" indent="0">
              <a:spcBef>
                <a:spcPts val="0"/>
              </a:spcBef>
              <a:buNone/>
            </a:pPr>
            <a:endParaRPr lang="es-ES" sz="2200" dirty="0"/>
          </a:p>
          <a:p>
            <a:pPr marL="0">
              <a:spcBef>
                <a:spcPts val="0"/>
              </a:spcBef>
            </a:pPr>
            <a:r>
              <a:rPr lang="es-ES" sz="2200" dirty="0"/>
              <a:t>El hogar y la escuela deben mantener una comunicación regular y significativa, y en un idioma que los miembros de la familia puedan entender.</a:t>
            </a:r>
          </a:p>
          <a:p>
            <a:pPr marL="0">
              <a:spcBef>
                <a:spcPts val="0"/>
              </a:spcBef>
            </a:pPr>
            <a:endParaRPr lang="es-ES" sz="2200" dirty="0"/>
          </a:p>
          <a:p>
            <a:pPr marL="0">
              <a:spcBef>
                <a:spcPts val="0"/>
              </a:spcBef>
            </a:pPr>
            <a:r>
              <a:rPr lang="es-ES" sz="2200" dirty="0"/>
              <a:t>Distribución del Pacto.</a:t>
            </a: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95C1EDEC-84FA-4C24-B2A7-8FC6791B64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960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6000">
        <p:random/>
      </p:transition>
    </mc:Choice>
    <mc:Fallback xmlns="">
      <p:transition spd="slow" advClick="0" advTm="2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s-ES" sz="2800" dirty="0"/>
              <a:t>¿Cómo solicito el titulo de los maestros de mi hijo?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001000" cy="2895599"/>
          </a:xfrm>
        </p:spPr>
        <p:txBody>
          <a:bodyPr/>
          <a:lstStyle/>
          <a:p>
            <a:r>
              <a:rPr lang="es-ES" sz="2200" dirty="0"/>
              <a:t>Ustedes, como padres de Título I, tienen el derecho a solicitar el titulo los maestros de su hijo.</a:t>
            </a:r>
          </a:p>
          <a:p>
            <a:endParaRPr lang="es-ES" sz="2200" dirty="0"/>
          </a:p>
          <a:p>
            <a:r>
              <a:rPr lang="es-ES" sz="2200" dirty="0"/>
              <a:t>Para obtener una copia del titulo de un maestro, use el enlace a </a:t>
            </a:r>
            <a:r>
              <a:rPr lang="es-ES" sz="2200" dirty="0" err="1"/>
              <a:t>continuaction</a:t>
            </a:r>
            <a:r>
              <a:rPr lang="es-ES" sz="2200" dirty="0"/>
              <a:t> </a:t>
            </a:r>
          </a:p>
          <a:p>
            <a:r>
              <a:rPr lang="en-US" u="sng" dirty="0">
                <a:hlinkClick r:id="rId5"/>
              </a:rPr>
              <a:t>https://tcert.alsde.edu/Portal/Public/Pages/SearchCerts.aspx</a:t>
            </a: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1800" y="576358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9000">
        <p:random/>
      </p:transition>
    </mc:Choice>
    <mc:Fallback xmlns="">
      <p:transition spd="slow" advClick="0" advTm="1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s-ES" sz="2800" dirty="0"/>
              <a:t>¿Cómo se realiza la evaluación de la </a:t>
            </a:r>
            <a:r>
              <a:rPr lang="es-ES" sz="2800" dirty="0" err="1"/>
              <a:t>Políza</a:t>
            </a:r>
            <a:r>
              <a:rPr lang="es-ES" sz="2800" dirty="0"/>
              <a:t> de participación de padres y familias de LEA?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162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err="1"/>
              <a:t>Requisitos</a:t>
            </a:r>
            <a:r>
              <a:rPr lang="en-US" sz="2200" dirty="0"/>
              <a:t> de </a:t>
            </a:r>
            <a:r>
              <a:rPr lang="en-US" sz="2200" dirty="0" err="1"/>
              <a:t>evaluación</a:t>
            </a:r>
            <a:endParaRPr lang="en-US" sz="2200" dirty="0"/>
          </a:p>
          <a:p>
            <a:r>
              <a:rPr lang="es-ES" sz="1800" dirty="0"/>
              <a:t>La LEA y las escuelas deben acercarse activamente a todos los padres y familias, superando las barreras de la cultura, el idioma, las discapacidades y la pobreza</a:t>
            </a:r>
            <a:r>
              <a:rPr lang="en-US" sz="1800" dirty="0"/>
              <a:t>.</a:t>
            </a:r>
          </a:p>
          <a:p>
            <a:pPr lvl="1"/>
            <a:r>
              <a:rPr lang="es-ES" sz="1800" dirty="0"/>
              <a:t>Conducir anualmente</a:t>
            </a:r>
          </a:p>
          <a:p>
            <a:pPr lvl="1"/>
            <a:r>
              <a:rPr lang="es-ES" sz="1800" dirty="0"/>
              <a:t>Conducta con los padres de Título I</a:t>
            </a:r>
          </a:p>
          <a:p>
            <a:pPr lvl="1"/>
            <a:r>
              <a:rPr lang="es-ES" sz="1800" dirty="0"/>
              <a:t>Analizar el contenido y la efectividad del plan actual</a:t>
            </a:r>
          </a:p>
          <a:p>
            <a:pPr lvl="1"/>
            <a:r>
              <a:rPr lang="es-ES" sz="1800" dirty="0"/>
              <a:t>Identificar las barreras para la participación de los padres y la familia</a:t>
            </a:r>
          </a:p>
          <a:p>
            <a:pPr lvl="1"/>
            <a:r>
              <a:rPr lang="es-ES" sz="1800" dirty="0"/>
              <a:t>Los datos / entrada pueden incluir ...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1600" dirty="0"/>
              <a:t>Encuesta para padres (obligatorio)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1600" dirty="0"/>
              <a:t>Grupos de enfoque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" sz="1600" dirty="0"/>
              <a:t>Comités asesores de padres</a:t>
            </a:r>
          </a:p>
          <a:p>
            <a:r>
              <a:rPr lang="es-ES" sz="2000" dirty="0"/>
              <a:t>Proceso y cronograma</a:t>
            </a:r>
          </a:p>
          <a:p>
            <a:r>
              <a:rPr lang="es-ES" sz="2000" dirty="0"/>
              <a:t>Cómo la evaluación informa el plan del próximo año</a:t>
            </a:r>
            <a:endParaRPr lang="en-US" sz="20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5861" y="6070600"/>
            <a:ext cx="635000" cy="63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8150">
        <p:random/>
      </p:transition>
    </mc:Choice>
    <mc:Fallback xmlns="">
      <p:transition spd="slow" advClick="0" advTm="481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791200" cy="1143000"/>
          </a:xfrm>
        </p:spPr>
        <p:txBody>
          <a:bodyPr/>
          <a:lstStyle/>
          <a:p>
            <a:r>
              <a:rPr lang="es-ES" sz="3200" dirty="0"/>
              <a:t>¿Quiénes son los líderes de padres en mi escuela?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124200"/>
          </a:xfrm>
        </p:spPr>
        <p:txBody>
          <a:bodyPr/>
          <a:lstStyle/>
          <a:p>
            <a:pPr>
              <a:buNone/>
            </a:pPr>
            <a:r>
              <a:rPr lang="en-US" sz="2000" dirty="0"/>
              <a:t>           </a:t>
            </a:r>
            <a:r>
              <a:rPr lang="en-US" sz="2000" b="1" dirty="0" err="1"/>
              <a:t>Nombre</a:t>
            </a:r>
            <a:r>
              <a:rPr lang="en-US" sz="2000" b="1" dirty="0"/>
              <a:t>		             </a:t>
            </a:r>
            <a:r>
              <a:rPr lang="en-US" sz="2000" b="1" dirty="0" err="1"/>
              <a:t>Telefono</a:t>
            </a:r>
            <a:r>
              <a:rPr lang="en-US" sz="2000" b="1" dirty="0"/>
              <a:t>		     </a:t>
            </a:r>
            <a:r>
              <a:rPr lang="en-US" sz="1800" b="1" dirty="0" err="1"/>
              <a:t>correo</a:t>
            </a:r>
            <a:r>
              <a:rPr lang="en-US" sz="1800" b="1" dirty="0"/>
              <a:t> </a:t>
            </a:r>
            <a:r>
              <a:rPr lang="en-US" sz="1800" b="1" dirty="0" err="1"/>
              <a:t>electronico</a:t>
            </a:r>
            <a:endParaRPr lang="en-US" sz="1800" b="1" dirty="0"/>
          </a:p>
          <a:p>
            <a:r>
              <a:rPr lang="en-US" sz="2000" dirty="0"/>
              <a:t>Ruthann Hendon	     334-740-0698     rhendon@fpcsk12.com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420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81200"/>
            <a:ext cx="8229600" cy="3733800"/>
          </a:xfrm>
        </p:spPr>
        <p:txBody>
          <a:bodyPr/>
          <a:lstStyle/>
          <a:p>
            <a:pPr>
              <a:buNone/>
            </a:pPr>
            <a:endParaRPr lang="en-US" sz="2000" dirty="0"/>
          </a:p>
          <a:p>
            <a:pPr algn="ctr">
              <a:buNone/>
            </a:pPr>
            <a:r>
              <a:rPr lang="en-US" sz="4400" b="1" dirty="0"/>
              <a:t>Si </a:t>
            </a:r>
            <a:r>
              <a:rPr lang="en-US" sz="4400" b="1" dirty="0" err="1"/>
              <a:t>tiene</a:t>
            </a:r>
            <a:r>
              <a:rPr lang="en-US" sz="4400" b="1" dirty="0"/>
              <a:t> </a:t>
            </a:r>
            <a:r>
              <a:rPr lang="en-US" sz="4400" b="1" dirty="0" err="1"/>
              <a:t>preguntas</a:t>
            </a:r>
            <a:r>
              <a:rPr lang="en-US" sz="4400" b="1" dirty="0"/>
              <a:t> o </a:t>
            </a:r>
            <a:r>
              <a:rPr lang="en-US" sz="4400" b="1" dirty="0" err="1"/>
              <a:t>necesita</a:t>
            </a:r>
            <a:r>
              <a:rPr lang="en-US" sz="4400" b="1" dirty="0"/>
              <a:t> mas </a:t>
            </a:r>
            <a:r>
              <a:rPr lang="en-US" sz="4400" b="1" dirty="0" err="1"/>
              <a:t>informacion</a:t>
            </a:r>
            <a:r>
              <a:rPr lang="en-US" sz="4400" b="1" dirty="0"/>
              <a:t>?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600" dirty="0"/>
              <a:t>Paula Muskett (256-845-0915)           o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correo</a:t>
            </a:r>
            <a:r>
              <a:rPr lang="en-US" sz="3600" dirty="0"/>
              <a:t> </a:t>
            </a:r>
            <a:r>
              <a:rPr lang="en-US" sz="3600" dirty="0" err="1"/>
              <a:t>electronico</a:t>
            </a:r>
            <a:r>
              <a:rPr lang="en-US" sz="3600" dirty="0"/>
              <a:t> al  pmuskett@fpcsk12.com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2100" y="5872162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7000">
        <p:random/>
      </p:transition>
    </mc:Choice>
    <mc:Fallback xmlns="">
      <p:transition spd="slow" advClick="0" advTm="2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D4B3-7519-4079-89AC-EBB60A83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el enlace a </a:t>
            </a:r>
            <a:r>
              <a:rPr lang="en-US" dirty="0" err="1"/>
              <a:t>continuacion</a:t>
            </a:r>
            <a:r>
              <a:rPr lang="en-US" dirty="0"/>
              <a:t> para completer el </a:t>
            </a:r>
            <a:r>
              <a:rPr lang="en-US" dirty="0" err="1"/>
              <a:t>formulario</a:t>
            </a:r>
            <a:r>
              <a:rPr lang="en-US" dirty="0"/>
              <a:t> de </a:t>
            </a:r>
            <a:r>
              <a:rPr lang="en-US" dirty="0" err="1"/>
              <a:t>reconocimiento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96C343-BDE5-486D-816D-90695CCCD2E9}"/>
              </a:ext>
            </a:extLst>
          </p:cNvPr>
          <p:cNvSpPr txBox="1"/>
          <p:nvPr/>
        </p:nvSpPr>
        <p:spPr>
          <a:xfrm>
            <a:off x="990600" y="313661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2" action="ppaction://hlinkfile"/>
              </a:rPr>
              <a:t>https://forms.gle/JMv9vc8XFeya73429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43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30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4343400" cy="1143000"/>
          </a:xfrm>
          <a:ln>
            <a:noFill/>
          </a:ln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924800" cy="3124200"/>
          </a:xfrm>
        </p:spPr>
        <p:txBody>
          <a:bodyPr>
            <a:normAutofit lnSpcReduction="10000"/>
          </a:bodyPr>
          <a:lstStyle/>
          <a:p>
            <a:r>
              <a:rPr lang="es-ES" dirty="0"/>
              <a:t>La ley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Student</a:t>
            </a:r>
            <a:r>
              <a:rPr lang="es-ES" dirty="0"/>
              <a:t> </a:t>
            </a:r>
            <a:r>
              <a:rPr lang="es-ES" dirty="0" err="1"/>
              <a:t>Succeeds</a:t>
            </a:r>
            <a:r>
              <a:rPr lang="es-ES" dirty="0"/>
              <a:t> de 2015 requiere que cada escuela de Título I tenga una reunión anual de padres de familia de Título I con el propósito de ...</a:t>
            </a:r>
            <a:endParaRPr lang="en-US" sz="1200" dirty="0"/>
          </a:p>
          <a:p>
            <a:pPr marL="457200" lvl="1" indent="0">
              <a:buNone/>
            </a:pPr>
            <a:r>
              <a:rPr lang="es-ES" sz="2400" dirty="0"/>
              <a:t>1. Informarle de la participación de su escuela en el Título I</a:t>
            </a:r>
          </a:p>
          <a:p>
            <a:pPr marL="457200" lvl="1" indent="0">
              <a:buNone/>
            </a:pPr>
            <a:r>
              <a:rPr lang="es-ES" sz="2400" dirty="0"/>
              <a:t>2. Para explicarle los requisitos del Título I</a:t>
            </a:r>
          </a:p>
          <a:p>
            <a:pPr marL="457200" lvl="1" indent="0">
              <a:buNone/>
            </a:pPr>
            <a:r>
              <a:rPr lang="es-ES" sz="2400" dirty="0"/>
              <a:t>3. Y para explicarle sus derechos como padre</a:t>
            </a:r>
            <a:endParaRPr lang="en-US" sz="1800" dirty="0"/>
          </a:p>
          <a:p>
            <a:pPr>
              <a:buNone/>
            </a:pPr>
            <a:r>
              <a:rPr lang="en-US" sz="2200" dirty="0"/>
              <a:t>		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8000">
        <p:random/>
      </p:transition>
    </mc:Choice>
    <mc:Fallback xmlns="">
      <p:transition spd="slow" advClick="0" advTm="2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562600" cy="1143000"/>
          </a:xfrm>
        </p:spPr>
        <p:txBody>
          <a:bodyPr/>
          <a:lstStyle/>
          <a:p>
            <a:r>
              <a:rPr lang="en-US" sz="3400" dirty="0"/>
              <a:t>Lo que vas a </a:t>
            </a:r>
            <a:r>
              <a:rPr lang="en-US" sz="3400" dirty="0" err="1"/>
              <a:t>aprender</a:t>
            </a:r>
            <a:r>
              <a:rPr lang="en-US" sz="3400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7" y="1676400"/>
            <a:ext cx="8001000" cy="36576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s-ES" sz="2000" dirty="0"/>
              <a:t>¿Qué significa ser una escuela de Título I?</a:t>
            </a:r>
          </a:p>
          <a:p>
            <a:pPr marL="457200" indent="-457200">
              <a:buAutoNum type="arabicPeriod"/>
            </a:pPr>
            <a:r>
              <a:rPr lang="es-ES" sz="2000" dirty="0"/>
              <a:t>¿Cuál es el 1% reservado para la participación de los padres y la familia?</a:t>
            </a:r>
          </a:p>
          <a:p>
            <a:pPr marL="457200" indent="-457200">
              <a:buAutoNum type="arabicPeriod"/>
            </a:pPr>
            <a:r>
              <a:rPr lang="es-ES" sz="2000" dirty="0"/>
              <a:t>¿Qué es el Plan consolidado del Título I de la LEA?</a:t>
            </a:r>
          </a:p>
          <a:p>
            <a:pPr marL="457200" indent="-457200">
              <a:buAutoNum type="arabicPeriod"/>
            </a:pPr>
            <a:r>
              <a:rPr lang="es-ES" sz="2000" dirty="0"/>
              <a:t>¿Qué es la Política de participación de los padres y la familia de la LEA?</a:t>
            </a:r>
          </a:p>
          <a:p>
            <a:pPr marL="457200" indent="-457200">
              <a:buAutoNum type="arabicPeriod"/>
            </a:pPr>
            <a:r>
              <a:rPr lang="es-ES" sz="2000" dirty="0"/>
              <a:t>¿Qué es un CIP?</a:t>
            </a:r>
          </a:p>
          <a:p>
            <a:pPr marL="457200" indent="-457200">
              <a:buAutoNum type="arabicPeriod"/>
            </a:pPr>
            <a:r>
              <a:rPr lang="es-ES" sz="2000" dirty="0"/>
              <a:t>¿Qué es el Pacto entre la escuela y los padres?</a:t>
            </a:r>
          </a:p>
          <a:p>
            <a:pPr marL="457200" indent="-457200">
              <a:buAutoNum type="arabicPeriod"/>
            </a:pPr>
            <a:r>
              <a:rPr lang="es-ES" sz="2000" dirty="0"/>
              <a:t>¿Cómo solicito las calificaciones del maestro (s) de mi hijo?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000">
        <p:random/>
      </p:transition>
    </mc:Choice>
    <mc:Fallback xmlns="">
      <p:transition spd="slow" advClick="0" advTm="3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638800" cy="1143000"/>
          </a:xfrm>
        </p:spPr>
        <p:txBody>
          <a:bodyPr/>
          <a:lstStyle/>
          <a:p>
            <a:r>
              <a:rPr lang="en-US" sz="3400" dirty="0"/>
              <a:t>Lo que </a:t>
            </a:r>
            <a:r>
              <a:rPr lang="en-US" sz="3400" dirty="0" err="1"/>
              <a:t>aprenderá</a:t>
            </a:r>
            <a:r>
              <a:rPr lang="en-US" sz="3400" dirty="0"/>
              <a:t> ... (</a:t>
            </a:r>
            <a:r>
              <a:rPr lang="en-US" sz="3400" dirty="0" err="1"/>
              <a:t>continuación</a:t>
            </a:r>
            <a:r>
              <a:rPr lang="en-US" sz="3400" dirty="0"/>
              <a:t>)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924800" cy="4038601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500" dirty="0"/>
          </a:p>
          <a:p>
            <a:pPr>
              <a:buNone/>
            </a:pPr>
            <a:endParaRPr lang="en-US" sz="400" dirty="0"/>
          </a:p>
          <a:p>
            <a:r>
              <a:rPr lang="es-ES" dirty="0"/>
              <a:t>¿Cómo se realiza la evaluación anual de la </a:t>
            </a:r>
            <a:r>
              <a:rPr lang="es-ES" dirty="0" err="1"/>
              <a:t>políza</a:t>
            </a:r>
            <a:r>
              <a:rPr lang="es-ES" dirty="0"/>
              <a:t> de participación de los padres y la familia?</a:t>
            </a:r>
          </a:p>
          <a:p>
            <a:r>
              <a:rPr lang="es-ES" dirty="0"/>
              <a:t>Las evaluaciones deben apuntar a 3 componentes de clave</a:t>
            </a:r>
          </a:p>
          <a:p>
            <a:pPr lvl="1"/>
            <a:r>
              <a:rPr lang="es-ES" dirty="0"/>
              <a:t>1. Barreras</a:t>
            </a:r>
          </a:p>
          <a:p>
            <a:pPr lvl="1"/>
            <a:r>
              <a:rPr lang="es-ES" dirty="0"/>
              <a:t>2. Capacidad para ayudar al aprendizaje</a:t>
            </a:r>
          </a:p>
          <a:p>
            <a:pPr lvl="1"/>
            <a:r>
              <a:rPr lang="es-ES" dirty="0"/>
              <a:t>3. Interacciones exitosas</a:t>
            </a:r>
          </a:p>
          <a:p>
            <a:r>
              <a:rPr lang="es-ES" dirty="0"/>
              <a:t>¿Cómo puedo involucrarme en todas estas cosas que estoy </a:t>
            </a:r>
            <a:r>
              <a:rPr lang="es-ES" dirty="0" err="1"/>
              <a:t>aprediendo</a:t>
            </a:r>
            <a:r>
              <a:rPr lang="es-ES" dirty="0"/>
              <a:t>?</a:t>
            </a:r>
          </a:p>
        </p:txBody>
      </p:sp>
      <p:pic>
        <p:nvPicPr>
          <p:cNvPr id="6" name="slides 4 ">
            <a:hlinkClick r:id="" action="ppaction://media"/>
            <a:extLst>
              <a:ext uri="{FF2B5EF4-FFF2-40B4-BE49-F238E27FC236}">
                <a16:creationId xmlns:a16="http://schemas.microsoft.com/office/drawing/2014/main" id="{F41473AF-C262-4681-ADA8-69496B519F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1543" y="6096001"/>
            <a:ext cx="4572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143000"/>
          </a:xfrm>
        </p:spPr>
        <p:txBody>
          <a:bodyPr/>
          <a:lstStyle/>
          <a:p>
            <a:r>
              <a:rPr lang="es-ES" sz="3200" dirty="0"/>
              <a:t>¿</a:t>
            </a:r>
            <a:r>
              <a:rPr lang="es-ES" dirty="0"/>
              <a:t>Qué </a:t>
            </a:r>
            <a:r>
              <a:rPr lang="es-ES" sz="3200" dirty="0"/>
              <a:t>significa ser una escuela de Título I?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620000" cy="4525963"/>
          </a:xfrm>
        </p:spPr>
        <p:txBody>
          <a:bodyPr>
            <a:normAutofit fontScale="92500" lnSpcReduction="10000"/>
          </a:bodyPr>
          <a:lstStyle/>
          <a:p>
            <a:r>
              <a:rPr lang="es-ES" sz="2200" dirty="0"/>
              <a:t>Ser una escuela de Título I significa recibir fondos federales (dólares de Título I) para complementar los programas existentes de la escuela. </a:t>
            </a:r>
            <a:r>
              <a:rPr lang="en-US" sz="2200" dirty="0"/>
              <a:t>Este </a:t>
            </a:r>
            <a:r>
              <a:rPr lang="en-US" sz="2200" dirty="0" err="1"/>
              <a:t>a</a:t>
            </a:r>
            <a:r>
              <a:rPr lang="en-US" sz="2000" dirty="0" err="1"/>
              <a:t>ñ</a:t>
            </a:r>
            <a:r>
              <a:rPr lang="en-US" sz="2200" dirty="0" err="1"/>
              <a:t>o</a:t>
            </a:r>
            <a:r>
              <a:rPr lang="en-US" sz="2200" dirty="0"/>
              <a:t> el </a:t>
            </a:r>
            <a:r>
              <a:rPr lang="en-US" sz="2200" dirty="0" err="1"/>
              <a:t>sistema</a:t>
            </a:r>
            <a:r>
              <a:rPr lang="en-US" sz="2200" dirty="0"/>
              <a:t> </a:t>
            </a:r>
            <a:r>
              <a:rPr lang="en-US" sz="2200" dirty="0" err="1"/>
              <a:t>recibio</a:t>
            </a:r>
            <a:r>
              <a:rPr lang="en-US" sz="2200" dirty="0"/>
              <a:t> $1,210,975. </a:t>
            </a:r>
          </a:p>
          <a:p>
            <a:r>
              <a:rPr lang="es-ES" sz="2200" dirty="0"/>
              <a:t>Estos dólares se utilizan para…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600" dirty="0"/>
              <a:t>Identificar a los estudiantes que experimentan dificultades académicas y brindarles asistencia oportuna para ayudarlos a cumplir con los exigentes estándares de contenido del estado.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600" dirty="0"/>
              <a:t>Comprar personal / programas / materiales / suministros suplementarios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1600" dirty="0"/>
              <a:t>Realización de reuniones / capacitaciones / actividades de participación de padres y familias</a:t>
            </a:r>
            <a:endParaRPr lang="es-ES" sz="2200" dirty="0"/>
          </a:p>
          <a:p>
            <a:r>
              <a:rPr lang="es-ES" sz="2200" dirty="0"/>
              <a:t>Ser una escuela de Título I también significa la participación de los padres y la familia y conocer sus derechos bajo ESSA.</a:t>
            </a:r>
            <a:endParaRPr lang="en-US" sz="2200" dirty="0"/>
          </a:p>
          <a:p>
            <a:pPr>
              <a:buNone/>
            </a:pP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7000">
        <p:random/>
      </p:transition>
    </mc:Choice>
    <mc:Fallback xmlns="">
      <p:transition spd="slow" advClick="0" advTm="4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172200" cy="1143000"/>
          </a:xfrm>
        </p:spPr>
        <p:txBody>
          <a:bodyPr/>
          <a:lstStyle/>
          <a:p>
            <a:r>
              <a:rPr lang="es-ES" sz="3200" dirty="0"/>
              <a:t>¿</a:t>
            </a:r>
            <a:r>
              <a:rPr lang="es-ES" dirty="0"/>
              <a:t>Qué </a:t>
            </a:r>
            <a:r>
              <a:rPr lang="es-ES" sz="3200" dirty="0"/>
              <a:t>es la reserva del 1% y cómo participan los padres?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0386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s-ES" sz="1900" dirty="0"/>
              <a:t>Cualquier LEA con una asignación de Título I que exceda los $500,000 está obligada por ley a reservar el 1% de su asignación de Título I para la participación de los padres y la familia.</a:t>
            </a:r>
          </a:p>
          <a:p>
            <a:pPr>
              <a:spcBef>
                <a:spcPts val="0"/>
              </a:spcBef>
            </a:pPr>
            <a:endParaRPr lang="es-ES" sz="1900" dirty="0"/>
          </a:p>
          <a:p>
            <a:pPr>
              <a:spcBef>
                <a:spcPts val="0"/>
              </a:spcBef>
            </a:pPr>
            <a:r>
              <a:rPr lang="es-ES" sz="1900" dirty="0"/>
              <a:t>De ese 1%, el 10% puede reservarse en la LEA para iniciativas de todo el sistema relacionadas con la participación de los padres y la familia. El 90% restante debe asignarse a todas las escuelas de Título I en la LEA. Por lo tanto, cada escuela de Título I recibe su parte del 90% para implementar la participación de los padres y la familia a nivel escolar con expectativas y objetivos claros para una participación significativa.</a:t>
            </a:r>
          </a:p>
          <a:p>
            <a:pPr>
              <a:spcBef>
                <a:spcPts val="0"/>
              </a:spcBef>
            </a:pPr>
            <a:endParaRPr lang="es-ES" sz="1900" dirty="0"/>
          </a:p>
          <a:p>
            <a:pPr>
              <a:spcBef>
                <a:spcPts val="0"/>
              </a:spcBef>
            </a:pPr>
            <a:r>
              <a:rPr lang="es-ES" sz="1900" dirty="0"/>
              <a:t>Ustedes, como padres de Título I, tienen derecho a participar en cómo se gasta este dinero.  </a:t>
            </a:r>
            <a:endParaRPr lang="en-US" sz="1900" dirty="0"/>
          </a:p>
          <a:p>
            <a:pPr>
              <a:buNone/>
            </a:pPr>
            <a:endParaRPr lang="en-US" sz="19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  <p14:bmkLst>
                    <p14:bmk name="Bookmark 1" time="256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3900" y="6182139"/>
            <a:ext cx="685800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9000">
        <p:random/>
      </p:transition>
    </mc:Choice>
    <mc:Fallback xmlns="">
      <p:transition spd="slow" advClick="0" advTm="5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6172200" cy="1143000"/>
          </a:xfrm>
        </p:spPr>
        <p:txBody>
          <a:bodyPr/>
          <a:lstStyle/>
          <a:p>
            <a:r>
              <a:rPr lang="es-ES" sz="3200" dirty="0"/>
              <a:t>¿Qué es el Plan Consolidado de LEA?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001000" cy="4800600"/>
          </a:xfrm>
        </p:spPr>
        <p:txBody>
          <a:bodyPr>
            <a:normAutofit lnSpcReduction="10000"/>
          </a:bodyPr>
          <a:lstStyle/>
          <a:p>
            <a:r>
              <a:rPr lang="es-ES" sz="2200" dirty="0"/>
              <a:t>El Plan Consolidado del Título I de la LEA aborda cómo la LEA utilizará los fondos del Título I en todo el sistema </a:t>
            </a:r>
            <a:r>
              <a:rPr lang="es-ES" sz="2200" u="sng" dirty="0"/>
              <a:t>escolar. Los temas incluyen: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Evaluaciones académicas de estudiantes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Se proporcionó asistencia adicional a los estudiantes con dificultades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Coordinación e integración de fondos y programas federales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Programas escolares que incluyen migrantes, preescolares, EL y personas sin hogar, según corresponda.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dirty="0"/>
              <a:t>Estrategias de participación de los padres y la familia, que se incluye en la Política de participación de los padres y la familia.</a:t>
            </a:r>
            <a:endParaRPr lang="es-ES" sz="2800" dirty="0"/>
          </a:p>
          <a:p>
            <a:r>
              <a:rPr lang="es-ES" sz="2200" dirty="0"/>
              <a:t>Usted, como padre de Título I, tiene derecho a participar en el desarrollo del Plan consolidado de Título I de la LEA</a:t>
            </a: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7000">
        <p:random/>
      </p:transition>
    </mc:Choice>
    <mc:Fallback xmlns="">
      <p:transition spd="slow" advClick="0" advTm="4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6172200" cy="1143000"/>
          </a:xfrm>
        </p:spPr>
        <p:txBody>
          <a:bodyPr/>
          <a:lstStyle/>
          <a:p>
            <a:r>
              <a:rPr lang="es-ES" sz="2800" dirty="0"/>
              <a:t>¿Qué es el Plan de participación de padres y familias de LEA?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153400" cy="3962400"/>
          </a:xfrm>
        </p:spPr>
        <p:txBody>
          <a:bodyPr>
            <a:normAutofit lnSpcReduction="10000"/>
          </a:bodyPr>
          <a:lstStyle/>
          <a:p>
            <a:r>
              <a:rPr lang="es-ES" sz="2200" dirty="0"/>
              <a:t>Este plan aborda cómo la LEA implementará los requisitos de participación de padres y familias de la Ley </a:t>
            </a:r>
            <a:r>
              <a:rPr lang="es-ES" sz="2200" dirty="0" err="1"/>
              <a:t>Every</a:t>
            </a:r>
            <a:r>
              <a:rPr lang="es-ES" sz="2200" dirty="0"/>
              <a:t> </a:t>
            </a:r>
            <a:r>
              <a:rPr lang="es-ES" sz="2200" dirty="0" err="1"/>
              <a:t>Student</a:t>
            </a:r>
            <a:r>
              <a:rPr lang="es-ES" sz="2200" dirty="0"/>
              <a:t> </a:t>
            </a:r>
            <a:r>
              <a:rPr lang="es-ES" sz="2200" dirty="0" err="1"/>
              <a:t>Succeeds</a:t>
            </a:r>
            <a:r>
              <a:rPr lang="es-ES" sz="2200" dirty="0"/>
              <a:t>. Incluye…</a:t>
            </a:r>
          </a:p>
          <a:p>
            <a:pPr marL="0" indent="0">
              <a:buNone/>
            </a:pPr>
            <a:endParaRPr lang="es-ES" sz="2200" dirty="0"/>
          </a:p>
          <a:p>
            <a:pPr marL="18288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sz="1800" dirty="0"/>
              <a:t>Las expectativas de la LEA para los padres y las familias</a:t>
            </a:r>
          </a:p>
          <a:p>
            <a:pPr marL="182880"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ES" sz="1800" dirty="0"/>
          </a:p>
          <a:p>
            <a:pPr marL="18288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sz="1800" dirty="0"/>
              <a:t>Cómo la LEA involucrará a los padres en la toma de decisiones</a:t>
            </a:r>
          </a:p>
          <a:p>
            <a:pPr marL="182880"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ES" sz="1800" dirty="0"/>
          </a:p>
          <a:p>
            <a:pPr marL="182880"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ES" sz="1800" dirty="0"/>
              <a:t>Cómo trabajará la LEA para desarrollar la capacidad de las escuelas y los padres para tener una fuerte participación de padres y mejorar el rendimiento académico de los estudiantes.</a:t>
            </a:r>
          </a:p>
          <a:p>
            <a:r>
              <a:rPr lang="es-ES" sz="2200" dirty="0"/>
              <a:t>Ustedes, como padres de Título I, tienen derecho a participar en el desarrollo de este plan.</a:t>
            </a:r>
            <a:endParaRPr lang="en-US" sz="1800" dirty="0"/>
          </a:p>
          <a:p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E268F0-61BB-4194-8EF3-EF9BC3997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1000">
        <p:random/>
      </p:transition>
    </mc:Choice>
    <mc:Fallback xmlns="">
      <p:transition spd="slow" advClick="0" advTm="4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4495800" cy="1143000"/>
          </a:xfrm>
        </p:spPr>
        <p:txBody>
          <a:bodyPr/>
          <a:lstStyle/>
          <a:p>
            <a:r>
              <a:rPr lang="en-US" sz="3200" dirty="0"/>
              <a:t>¿</a:t>
            </a:r>
            <a:r>
              <a:rPr lang="en-US" sz="3200" dirty="0" err="1"/>
              <a:t>Qué</a:t>
            </a:r>
            <a:r>
              <a:rPr lang="en-US" sz="3200" dirty="0"/>
              <a:t> </a:t>
            </a:r>
            <a:r>
              <a:rPr lang="en-US" sz="3200" dirty="0" err="1"/>
              <a:t>es</a:t>
            </a:r>
            <a:r>
              <a:rPr lang="en-US" sz="3200" dirty="0"/>
              <a:t> un CIP?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7696200" cy="3611563"/>
          </a:xfrm>
        </p:spPr>
        <p:txBody>
          <a:bodyPr>
            <a:normAutofit fontScale="92500" lnSpcReduction="10000"/>
          </a:bodyPr>
          <a:lstStyle/>
          <a:p>
            <a:r>
              <a:rPr lang="es-ES" sz="2200" dirty="0"/>
              <a:t>El CIP es un plan implementado para que </a:t>
            </a:r>
            <a:r>
              <a:rPr lang="es-ES" sz="2200" dirty="0" err="1"/>
              <a:t>continue</a:t>
            </a:r>
            <a:r>
              <a:rPr lang="es-ES" sz="2200" dirty="0"/>
              <a:t> y  mejore la escuela, esto incluye: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Una evaluación de las necesidades y un resumen de los datos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Metas y estrategias para abordar las necesidades académicas de los estudiantes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Necesidades de desarrollo profesional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Coordinación de Recursos / Presupuesto Integral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1800" dirty="0"/>
              <a:t>La política de participación de los padres y la familia de la escuela.</a:t>
            </a:r>
            <a:endParaRPr lang="en-US" sz="1800" dirty="0"/>
          </a:p>
          <a:p>
            <a:r>
              <a:rPr lang="es-ES" sz="2200" dirty="0"/>
              <a:t>Ustedes, como padres de Título I, tienen derecho a participar en el desarrollo de este plan.</a:t>
            </a:r>
            <a:endParaRPr lang="en-US" sz="2200" dirty="0"/>
          </a:p>
          <a:p>
            <a:pPr>
              <a:buNone/>
            </a:pPr>
            <a:endParaRPr lang="en-US" sz="2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2703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random/>
      </p:transition>
    </mc:Choice>
    <mc:Fallback xmlns="">
      <p:transition spd="slow" advClick="0" advTm="3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6692</TotalTime>
  <Words>1331</Words>
  <Application>Microsoft Office PowerPoint</Application>
  <PresentationFormat>On-screen Show (4:3)</PresentationFormat>
  <Paragraphs>127</Paragraphs>
  <Slides>16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Wingdings</vt:lpstr>
      <vt:lpstr>Wingdings 3</vt:lpstr>
      <vt:lpstr>Ion</vt:lpstr>
      <vt:lpstr>Bienvenido a la reunión anual de padres de Título I</vt:lpstr>
      <vt:lpstr>¿Por qué estamos aquí?</vt:lpstr>
      <vt:lpstr>Lo que vas a aprender…</vt:lpstr>
      <vt:lpstr>Lo que aprenderá ... (continuación)</vt:lpstr>
      <vt:lpstr>¿Qué significa ser una escuela de Título I?</vt:lpstr>
      <vt:lpstr>¿Qué es la reserva del 1% y cómo participan los padres?</vt:lpstr>
      <vt:lpstr>¿Qué es el Plan Consolidado de LEA?</vt:lpstr>
      <vt:lpstr>¿Qué es el Plan de participación de padres y familias de LEA?</vt:lpstr>
      <vt:lpstr>¿Qué es un CIP?</vt:lpstr>
      <vt:lpstr>¿Qué se incluye en el Plan de Participación de Padres y  Familia?</vt:lpstr>
      <vt:lpstr>¿Qué es el Pacto entre la escuela y los padres?</vt:lpstr>
      <vt:lpstr>¿Cómo solicito el titulo de los maestros de mi hijo?</vt:lpstr>
      <vt:lpstr>¿Cómo se realiza la evaluación de la Políza de participación de padres y familias de LEA?</vt:lpstr>
      <vt:lpstr>¿Quiénes son los líderes de padres en mi escuela?</vt:lpstr>
      <vt:lpstr> </vt:lpstr>
      <vt:lpstr>Use el enlace a continuacion para completer el formulario de reconocimiento</vt:lpstr>
    </vt:vector>
  </TitlesOfParts>
  <Company>ALSDE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for Parents</dc:title>
  <dc:creator>judybo</dc:creator>
  <cp:lastModifiedBy>Ruthann Hendon</cp:lastModifiedBy>
  <cp:revision>276</cp:revision>
  <cp:lastPrinted>2017-04-12T13:55:11Z</cp:lastPrinted>
  <dcterms:created xsi:type="dcterms:W3CDTF">2008-12-30T20:58:07Z</dcterms:created>
  <dcterms:modified xsi:type="dcterms:W3CDTF">2021-09-13T13:12:04Z</dcterms:modified>
</cp:coreProperties>
</file>